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6256000" cy="9144000"/>
  <p:notesSz cx="9144000" cy="16256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MiSans" panose="020B0604020202020204" charset="-122"/>
      <p:regular r:id="rId27"/>
    </p:embeddedFont>
    <p:embeddedFont>
      <p:font typeface="Li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5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89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i.kukuwg.com/554a4eaca6c2a032215fae097c6159afd32949ed.jp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C2C2C">
                  <a:alpha val="90000"/>
                </a:srgbClr>
              </a:gs>
              <a:gs pos="50000">
                <a:srgbClr val="2C2C2C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512233" y="800100"/>
            <a:ext cx="3907367" cy="516467"/>
          </a:xfrm>
          <a:custGeom>
            <a:avLst/>
            <a:gdLst/>
            <a:ahLst/>
            <a:cxnLst/>
            <a:rect l="l" t="t" r="r" b="b"/>
            <a:pathLst>
              <a:path w="3907367" h="516467">
                <a:moveTo>
                  <a:pt x="258233" y="0"/>
                </a:moveTo>
                <a:lnTo>
                  <a:pt x="3649133" y="0"/>
                </a:lnTo>
                <a:cubicBezTo>
                  <a:pt x="3791752" y="0"/>
                  <a:pt x="3907367" y="115615"/>
                  <a:pt x="3907367" y="258233"/>
                </a:cubicBezTo>
                <a:lnTo>
                  <a:pt x="3907367" y="258233"/>
                </a:lnTo>
                <a:cubicBezTo>
                  <a:pt x="3907367" y="400852"/>
                  <a:pt x="3791752" y="516467"/>
                  <a:pt x="3649133" y="516467"/>
                </a:cubicBezTo>
                <a:lnTo>
                  <a:pt x="258233" y="516467"/>
                </a:lnTo>
                <a:cubicBezTo>
                  <a:pt x="115710" y="516467"/>
                  <a:pt x="0" y="400756"/>
                  <a:pt x="0" y="258233"/>
                </a:cubicBezTo>
                <a:lnTo>
                  <a:pt x="0" y="258233"/>
                </a:lnTo>
                <a:cubicBezTo>
                  <a:pt x="0" y="115710"/>
                  <a:pt x="115710" y="0"/>
                  <a:pt x="258233" y="0"/>
                </a:cubicBezTo>
                <a:close/>
              </a:path>
            </a:pathLst>
          </a:custGeom>
          <a:solidFill>
            <a:srgbClr val="E8E8E8">
              <a:alpha val="20000"/>
            </a:srgbClr>
          </a:solidFill>
          <a:ln w="8467">
            <a:solidFill>
              <a:srgbClr val="E8E8E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21267" y="922867"/>
            <a:ext cx="3386667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DE SPÉCIFICATION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80484" y="1625600"/>
            <a:ext cx="15451508" cy="324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96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 de</a:t>
            </a:r>
            <a:endParaRPr lang="en-US" sz="1600" dirty="0"/>
          </a:p>
          <a:p>
            <a:pPr algn="r">
              <a:lnSpc>
                <a:spcPct val="80000"/>
              </a:lnSpc>
            </a:pPr>
            <a:r>
              <a:rPr lang="en-US" sz="96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Détection</a:t>
            </a:r>
            <a:endParaRPr lang="en-US" sz="1600" dirty="0"/>
          </a:p>
          <a:p>
            <a:pPr algn="r">
              <a:lnSpc>
                <a:spcPct val="80000"/>
              </a:lnSpc>
            </a:pPr>
            <a:r>
              <a:rPr lang="en-US" sz="9600" b="1" dirty="0">
                <a:solidFill>
                  <a:srgbClr val="E6E6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d'Émotions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6896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12233" y="6077567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MoodScan - Analyse émotionnelle par IA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2233" y="7556500"/>
            <a:ext cx="4110567" cy="1075267"/>
          </a:xfrm>
          <a:custGeom>
            <a:avLst/>
            <a:gdLst/>
            <a:ahLst/>
            <a:cxnLst/>
            <a:rect l="l" t="t" r="r" b="b"/>
            <a:pathLst>
              <a:path w="4110567" h="1075267">
                <a:moveTo>
                  <a:pt x="101602" y="0"/>
                </a:moveTo>
                <a:lnTo>
                  <a:pt x="4008965" y="0"/>
                </a:lnTo>
                <a:cubicBezTo>
                  <a:pt x="4065040" y="0"/>
                  <a:pt x="4110567" y="45526"/>
                  <a:pt x="4110567" y="101602"/>
                </a:cubicBezTo>
                <a:lnTo>
                  <a:pt x="4110567" y="973665"/>
                </a:lnTo>
                <a:cubicBezTo>
                  <a:pt x="4110567" y="1029740"/>
                  <a:pt x="4065040" y="1075267"/>
                  <a:pt x="40089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E8E8">
              <a:alpha val="10196"/>
            </a:srgbClr>
          </a:solidFill>
          <a:ln w="8467">
            <a:solidFill>
              <a:srgbClr val="E8E8E8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19667" y="7763934"/>
            <a:ext cx="378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B0B0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Développée</a:t>
            </a:r>
            <a:r>
              <a:rPr lang="en-US" sz="1400" dirty="0">
                <a:solidFill>
                  <a:srgbClr val="B0B0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par: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19667" y="8068734"/>
            <a:ext cx="381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Zineb Nafil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Ismail Sadek </a:t>
            </a:r>
            <a:r>
              <a:rPr lang="en-US" b="1" dirty="0" err="1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Talimi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31833" y="7556500"/>
            <a:ext cx="4110567" cy="1075267"/>
          </a:xfrm>
          <a:custGeom>
            <a:avLst/>
            <a:gdLst/>
            <a:ahLst/>
            <a:cxnLst/>
            <a:rect l="l" t="t" r="r" b="b"/>
            <a:pathLst>
              <a:path w="4110567" h="1075267">
                <a:moveTo>
                  <a:pt x="101602" y="0"/>
                </a:moveTo>
                <a:lnTo>
                  <a:pt x="4008965" y="0"/>
                </a:lnTo>
                <a:cubicBezTo>
                  <a:pt x="4065040" y="0"/>
                  <a:pt x="4110567" y="45526"/>
                  <a:pt x="4110567" y="101602"/>
                </a:cubicBezTo>
                <a:lnTo>
                  <a:pt x="4110567" y="973665"/>
                </a:lnTo>
                <a:cubicBezTo>
                  <a:pt x="4110567" y="1029740"/>
                  <a:pt x="4065040" y="1075267"/>
                  <a:pt x="40089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E8E8">
              <a:alpha val="10196"/>
            </a:srgbClr>
          </a:solidFill>
          <a:ln w="8467">
            <a:solidFill>
              <a:srgbClr val="E8E8E8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5139267" y="7763934"/>
            <a:ext cx="378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B0B0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39267" y="8068734"/>
            <a:ext cx="381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</a:t>
            </a:r>
            <a:r>
              <a:rPr lang="en-US" sz="1800" b="1" dirty="0" err="1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Décembre</a:t>
            </a: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2026</a:t>
            </a:r>
            <a:endParaRPr lang="en-US" sz="1600" dirty="0"/>
          </a:p>
        </p:txBody>
      </p:sp>
      <p:pic>
        <p:nvPicPr>
          <p:cNvPr id="15" name="Image 1" descr="https://kimi-img.moonshot.cn/pub/slides/25-12-28-08:27:40-d587iv4jc3fclesi4d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19800" cy="1481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46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Case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8</a:t>
            </a:r>
            <a:endParaRPr lang="en-US" sz="1600" dirty="0"/>
          </a:p>
        </p:txBody>
      </p:sp>
      <p:pic>
        <p:nvPicPr>
          <p:cNvPr id="7" name="Image 0" descr="https://kimi-img.moonshot.cn/pub/slides/25-12-28-19:47:17-d58hhhcc75rdgcnkva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20" y="1016000"/>
            <a:ext cx="12863560" cy="731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46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Séquance 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9</a:t>
            </a:r>
            <a:endParaRPr lang="en-US" sz="1600" dirty="0"/>
          </a:p>
        </p:txBody>
      </p:sp>
      <p:pic>
        <p:nvPicPr>
          <p:cNvPr id="7" name="Image 0" descr="https://kimi-img.moonshot.cn/pub/slides/25-12-28-19:34:30-d58hbhhdjjpnrop2r4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73" y="508000"/>
            <a:ext cx="14875654" cy="838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46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10</a:t>
            </a:r>
            <a:endParaRPr lang="en-US" sz="1600" dirty="0"/>
          </a:p>
        </p:txBody>
      </p:sp>
      <p:pic>
        <p:nvPicPr>
          <p:cNvPr id="7" name="Image 0" descr="https://kimi-img.moonshot.cn/pub/slides/25-12-28-09:35:38-d588iqkpm1tbe0cduv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51113"/>
            <a:ext cx="14586860" cy="7446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lements-resized.envatousercontent.com/871ea2578d4dadd39e575980f4e4592e008bc04e"/>
          <p:cNvPicPr>
            <a:picLocks noChangeAspect="1"/>
          </p:cNvPicPr>
          <p:nvPr/>
        </p:nvPicPr>
        <p:blipFill>
          <a:blip r:embed="rId3">
            <a:alphaModFix amt="10000"/>
          </a:blip>
          <a:srcRect l="3333" r="333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50000">
                <a:srgbClr val="FAFAFA">
                  <a:alpha val="95000"/>
                </a:srgbClr>
              </a:gs>
              <a:gs pos="100000">
                <a:srgbClr val="FAFAFA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12274624" y="1424894"/>
            <a:ext cx="3470731" cy="1019630"/>
          </a:xfrm>
          <a:custGeom>
            <a:avLst/>
            <a:gdLst/>
            <a:ahLst/>
            <a:cxnLst/>
            <a:rect l="l" t="t" r="r" b="b"/>
            <a:pathLst>
              <a:path w="3470731" h="1019630">
                <a:moveTo>
                  <a:pt x="132854" y="0"/>
                </a:moveTo>
                <a:lnTo>
                  <a:pt x="3337878" y="0"/>
                </a:lnTo>
                <a:cubicBezTo>
                  <a:pt x="3411251" y="0"/>
                  <a:pt x="3470731" y="65216"/>
                  <a:pt x="3470731" y="145664"/>
                </a:cubicBezTo>
                <a:lnTo>
                  <a:pt x="3470731" y="873965"/>
                </a:lnTo>
                <a:cubicBezTo>
                  <a:pt x="3470731" y="954414"/>
                  <a:pt x="3411251" y="1019630"/>
                  <a:pt x="3337878" y="1019630"/>
                </a:cubicBezTo>
                <a:lnTo>
                  <a:pt x="132854" y="1019630"/>
                </a:lnTo>
                <a:cubicBezTo>
                  <a:pt x="59481" y="1019630"/>
                  <a:pt x="0" y="954414"/>
                  <a:pt x="0" y="873965"/>
                </a:cubicBezTo>
                <a:lnTo>
                  <a:pt x="0" y="145664"/>
                </a:lnTo>
                <a:cubicBezTo>
                  <a:pt x="0" y="65270"/>
                  <a:pt x="59530" y="0"/>
                  <a:pt x="132854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2027879" y="1705508"/>
            <a:ext cx="3415322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3400" b="1" kern="0" spc="12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533467" y="3246438"/>
            <a:ext cx="62103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9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Simulation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122400" y="637063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Login/Register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13:53-d5894oeqvl724t4bblt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02" y="1778368"/>
            <a:ext cx="7029920" cy="6513131"/>
          </a:xfrm>
          <a:prstGeom prst="rect">
            <a:avLst/>
          </a:prstGeom>
        </p:spPr>
      </p:pic>
      <p:pic>
        <p:nvPicPr>
          <p:cNvPr id="7" name="Image 1" descr="https://kimi-img.moonshot.cn/pub/slides/25-12-28-10:13:59-d5894po7dlceng7khi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78368"/>
            <a:ext cx="7267888" cy="65131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32138" y="8514758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235936" y="0"/>
                </a:moveTo>
                <a:lnTo>
                  <a:pt x="235936" y="0"/>
                </a:lnTo>
                <a:cubicBezTo>
                  <a:pt x="366240" y="0"/>
                  <a:pt x="471872" y="105632"/>
                  <a:pt x="471872" y="235936"/>
                </a:cubicBezTo>
                <a:lnTo>
                  <a:pt x="471872" y="235936"/>
                </a:lnTo>
                <a:cubicBezTo>
                  <a:pt x="471872" y="366240"/>
                  <a:pt x="366240" y="471872"/>
                  <a:pt x="235936" y="471872"/>
                </a:cubicBezTo>
                <a:lnTo>
                  <a:pt x="235936" y="471872"/>
                </a:lnTo>
                <a:cubicBezTo>
                  <a:pt x="105632" y="471872"/>
                  <a:pt x="0" y="366240"/>
                  <a:pt x="0" y="235936"/>
                </a:cubicBezTo>
                <a:lnTo>
                  <a:pt x="0" y="235936"/>
                </a:lnTo>
                <a:cubicBezTo>
                  <a:pt x="0" y="105632"/>
                  <a:pt x="105632" y="0"/>
                  <a:pt x="23593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18787" y="471872"/>
            <a:ext cx="578044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85306" y="471872"/>
            <a:ext cx="5980981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Home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1872" y="1085306"/>
            <a:ext cx="754996" cy="47187"/>
          </a:xfrm>
          <a:custGeom>
            <a:avLst/>
            <a:gdLst/>
            <a:ahLst/>
            <a:cxnLst/>
            <a:rect l="l" t="t" r="r" b="b"/>
            <a:pathLst>
              <a:path w="754996" h="47187">
                <a:moveTo>
                  <a:pt x="0" y="0"/>
                </a:moveTo>
                <a:lnTo>
                  <a:pt x="754996" y="0"/>
                </a:lnTo>
                <a:lnTo>
                  <a:pt x="754996" y="47187"/>
                </a:lnTo>
                <a:lnTo>
                  <a:pt x="0" y="47187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17:18-d5896bimisdjcg0ei8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19" y="1453901"/>
            <a:ext cx="10029737" cy="68592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932138" y="8085522"/>
            <a:ext cx="1730835" cy="26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235936" y="0"/>
                </a:moveTo>
                <a:lnTo>
                  <a:pt x="235936" y="0"/>
                </a:lnTo>
                <a:cubicBezTo>
                  <a:pt x="366240" y="0"/>
                  <a:pt x="471872" y="105632"/>
                  <a:pt x="471872" y="235936"/>
                </a:cubicBezTo>
                <a:lnTo>
                  <a:pt x="471872" y="235936"/>
                </a:lnTo>
                <a:cubicBezTo>
                  <a:pt x="471872" y="366240"/>
                  <a:pt x="366240" y="471872"/>
                  <a:pt x="235936" y="471872"/>
                </a:cubicBezTo>
                <a:lnTo>
                  <a:pt x="235936" y="471872"/>
                </a:lnTo>
                <a:cubicBezTo>
                  <a:pt x="105632" y="471872"/>
                  <a:pt x="0" y="366240"/>
                  <a:pt x="0" y="235936"/>
                </a:cubicBezTo>
                <a:lnTo>
                  <a:pt x="0" y="235936"/>
                </a:lnTo>
                <a:cubicBezTo>
                  <a:pt x="0" y="105632"/>
                  <a:pt x="105632" y="0"/>
                  <a:pt x="23593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18787" y="471872"/>
            <a:ext cx="578044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85306" y="471872"/>
            <a:ext cx="5980981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1872" y="1085306"/>
            <a:ext cx="754996" cy="47187"/>
          </a:xfrm>
          <a:custGeom>
            <a:avLst/>
            <a:gdLst/>
            <a:ahLst/>
            <a:cxnLst/>
            <a:rect l="l" t="t" r="r" b="b"/>
            <a:pathLst>
              <a:path w="754996" h="47187">
                <a:moveTo>
                  <a:pt x="0" y="0"/>
                </a:moveTo>
                <a:lnTo>
                  <a:pt x="754996" y="0"/>
                </a:lnTo>
                <a:lnTo>
                  <a:pt x="754996" y="47187"/>
                </a:lnTo>
                <a:lnTo>
                  <a:pt x="0" y="47187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19:51-d5897hpe3tptpk8fpn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08" y="1322045"/>
            <a:ext cx="6809729" cy="6431233"/>
          </a:xfrm>
          <a:prstGeom prst="rect">
            <a:avLst/>
          </a:prstGeom>
        </p:spPr>
      </p:pic>
      <p:pic>
        <p:nvPicPr>
          <p:cNvPr id="7" name="Image 1" descr="https://kimi-img.moonshot.cn/pub/slides/25-12-28-10:20:46-d5897vmp4uoa272bma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86" y="1322045"/>
            <a:ext cx="7498183" cy="6568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235936" y="0"/>
                </a:moveTo>
                <a:lnTo>
                  <a:pt x="235936" y="0"/>
                </a:lnTo>
                <a:cubicBezTo>
                  <a:pt x="366240" y="0"/>
                  <a:pt x="471872" y="105632"/>
                  <a:pt x="471872" y="235936"/>
                </a:cubicBezTo>
                <a:lnTo>
                  <a:pt x="471872" y="235936"/>
                </a:lnTo>
                <a:cubicBezTo>
                  <a:pt x="471872" y="366240"/>
                  <a:pt x="366240" y="471872"/>
                  <a:pt x="235936" y="471872"/>
                </a:cubicBezTo>
                <a:lnTo>
                  <a:pt x="235936" y="471872"/>
                </a:lnTo>
                <a:cubicBezTo>
                  <a:pt x="105632" y="471872"/>
                  <a:pt x="0" y="366240"/>
                  <a:pt x="0" y="235936"/>
                </a:cubicBezTo>
                <a:lnTo>
                  <a:pt x="0" y="235936"/>
                </a:lnTo>
                <a:cubicBezTo>
                  <a:pt x="0" y="105632"/>
                  <a:pt x="105632" y="0"/>
                  <a:pt x="23593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18787" y="471872"/>
            <a:ext cx="578044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85306" y="471872"/>
            <a:ext cx="5980981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1872" y="1085306"/>
            <a:ext cx="754996" cy="47187"/>
          </a:xfrm>
          <a:custGeom>
            <a:avLst/>
            <a:gdLst/>
            <a:ahLst/>
            <a:cxnLst/>
            <a:rect l="l" t="t" r="r" b="b"/>
            <a:pathLst>
              <a:path w="754996" h="47187">
                <a:moveTo>
                  <a:pt x="0" y="0"/>
                </a:moveTo>
                <a:lnTo>
                  <a:pt x="754996" y="0"/>
                </a:lnTo>
                <a:lnTo>
                  <a:pt x="754996" y="47187"/>
                </a:lnTo>
                <a:lnTo>
                  <a:pt x="0" y="47187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25:12-d589a253v89mpdsovq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97" y="1085306"/>
            <a:ext cx="8375240" cy="75522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15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235936" y="0"/>
                </a:moveTo>
                <a:lnTo>
                  <a:pt x="235936" y="0"/>
                </a:lnTo>
                <a:cubicBezTo>
                  <a:pt x="366240" y="0"/>
                  <a:pt x="471872" y="105632"/>
                  <a:pt x="471872" y="235936"/>
                </a:cubicBezTo>
                <a:lnTo>
                  <a:pt x="471872" y="235936"/>
                </a:lnTo>
                <a:cubicBezTo>
                  <a:pt x="471872" y="366240"/>
                  <a:pt x="366240" y="471872"/>
                  <a:pt x="235936" y="471872"/>
                </a:cubicBezTo>
                <a:lnTo>
                  <a:pt x="235936" y="471872"/>
                </a:lnTo>
                <a:cubicBezTo>
                  <a:pt x="105632" y="471872"/>
                  <a:pt x="0" y="366240"/>
                  <a:pt x="0" y="235936"/>
                </a:cubicBezTo>
                <a:lnTo>
                  <a:pt x="0" y="235936"/>
                </a:lnTo>
                <a:cubicBezTo>
                  <a:pt x="0" y="105632"/>
                  <a:pt x="105632" y="0"/>
                  <a:pt x="23593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18787" y="471872"/>
            <a:ext cx="578044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85306" y="471872"/>
            <a:ext cx="5980981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Historique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1872" y="1085306"/>
            <a:ext cx="754996" cy="47187"/>
          </a:xfrm>
          <a:custGeom>
            <a:avLst/>
            <a:gdLst/>
            <a:ahLst/>
            <a:cxnLst/>
            <a:rect l="l" t="t" r="r" b="b"/>
            <a:pathLst>
              <a:path w="754996" h="47187">
                <a:moveTo>
                  <a:pt x="0" y="0"/>
                </a:moveTo>
                <a:lnTo>
                  <a:pt x="754996" y="0"/>
                </a:lnTo>
                <a:lnTo>
                  <a:pt x="754996" y="47187"/>
                </a:lnTo>
                <a:lnTo>
                  <a:pt x="0" y="47187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27:28-d589b453v89mpdsp04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88" y="1578898"/>
            <a:ext cx="11088007" cy="69321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872" y="471872"/>
            <a:ext cx="471872" cy="471872"/>
          </a:xfrm>
          <a:custGeom>
            <a:avLst/>
            <a:gdLst/>
            <a:ahLst/>
            <a:cxnLst/>
            <a:rect l="l" t="t" r="r" b="b"/>
            <a:pathLst>
              <a:path w="471872" h="471872">
                <a:moveTo>
                  <a:pt x="235936" y="0"/>
                </a:moveTo>
                <a:lnTo>
                  <a:pt x="235936" y="0"/>
                </a:lnTo>
                <a:cubicBezTo>
                  <a:pt x="366240" y="0"/>
                  <a:pt x="471872" y="105632"/>
                  <a:pt x="471872" y="235936"/>
                </a:cubicBezTo>
                <a:lnTo>
                  <a:pt x="471872" y="235936"/>
                </a:lnTo>
                <a:cubicBezTo>
                  <a:pt x="471872" y="366240"/>
                  <a:pt x="366240" y="471872"/>
                  <a:pt x="235936" y="471872"/>
                </a:cubicBezTo>
                <a:lnTo>
                  <a:pt x="235936" y="471872"/>
                </a:lnTo>
                <a:cubicBezTo>
                  <a:pt x="105632" y="471872"/>
                  <a:pt x="0" y="366240"/>
                  <a:pt x="0" y="235936"/>
                </a:cubicBezTo>
                <a:lnTo>
                  <a:pt x="0" y="235936"/>
                </a:lnTo>
                <a:cubicBezTo>
                  <a:pt x="0" y="105632"/>
                  <a:pt x="105632" y="0"/>
                  <a:pt x="23593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18787" y="471872"/>
            <a:ext cx="578044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85306" y="471872"/>
            <a:ext cx="5980981" cy="471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44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Profil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1872" y="1085306"/>
            <a:ext cx="754996" cy="47187"/>
          </a:xfrm>
          <a:custGeom>
            <a:avLst/>
            <a:gdLst/>
            <a:ahLst/>
            <a:cxnLst/>
            <a:rect l="l" t="t" r="r" b="b"/>
            <a:pathLst>
              <a:path w="754996" h="47187">
                <a:moveTo>
                  <a:pt x="0" y="0"/>
                </a:moveTo>
                <a:lnTo>
                  <a:pt x="754996" y="0"/>
                </a:lnTo>
                <a:lnTo>
                  <a:pt x="754996" y="47187"/>
                </a:lnTo>
                <a:lnTo>
                  <a:pt x="0" y="47187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https://kimi-img.moonshot.cn/pub/slides/25-12-28-10:29:10-d589btjo7oreb48fjg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02" y="1274399"/>
            <a:ext cx="12375713" cy="74226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17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512233" y="1731433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922867" y="2269067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827617" y="2269067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316238" y="2573867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8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284633" y="1731433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8695267" y="2269067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8600017" y="2269067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2233" y="4135967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922867" y="4673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827617" y="4673600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71095" y="4978401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et Outils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84633" y="4135967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8695267" y="4673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8600017" y="4673600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274300" y="4978401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Conception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2233" y="6540501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922867" y="7078134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827617" y="7078134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501900" y="7382934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8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Simulation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84633" y="6540501"/>
            <a:ext cx="7463367" cy="2091267"/>
          </a:xfrm>
          <a:custGeom>
            <a:avLst/>
            <a:gdLst/>
            <a:ahLst/>
            <a:cxnLst/>
            <a:rect l="l" t="t" r="r" b="b"/>
            <a:pathLst>
              <a:path w="7463367" h="2091267">
                <a:moveTo>
                  <a:pt x="152391" y="0"/>
                </a:moveTo>
                <a:lnTo>
                  <a:pt x="7310976" y="0"/>
                </a:lnTo>
                <a:cubicBezTo>
                  <a:pt x="7395139" y="0"/>
                  <a:pt x="7463367" y="68228"/>
                  <a:pt x="7463367" y="152391"/>
                </a:cubicBezTo>
                <a:lnTo>
                  <a:pt x="7463367" y="1938876"/>
                </a:lnTo>
                <a:cubicBezTo>
                  <a:pt x="7463367" y="2023039"/>
                  <a:pt x="7395139" y="2091267"/>
                  <a:pt x="7310976" y="2091267"/>
                </a:cubicBezTo>
                <a:lnTo>
                  <a:pt x="152391" y="2091267"/>
                </a:lnTo>
                <a:cubicBezTo>
                  <a:pt x="68228" y="2091267"/>
                  <a:pt x="0" y="2023039"/>
                  <a:pt x="0" y="19388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8695267" y="7078134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8600017" y="7078134"/>
            <a:ext cx="1206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965267" y="7382934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et Perspective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572579" y="3568700"/>
            <a:ext cx="511084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965267" y="2573867"/>
            <a:ext cx="547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Problématique  et Solution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enji.co/d7c8e3c3e1b1059984802e4f63b3be900b653aff.jpeg"/>
          <p:cNvPicPr>
            <a:picLocks noChangeAspect="1"/>
          </p:cNvPicPr>
          <p:nvPr/>
        </p:nvPicPr>
        <p:blipFill>
          <a:blip r:embed="rId3">
            <a:alphaModFix amt="10000"/>
          </a:blip>
          <a:srcRect t="12500" b="125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50000">
                <a:srgbClr val="FAFAFA">
                  <a:alpha val="95000"/>
                </a:srgbClr>
              </a:gs>
              <a:gs pos="100000">
                <a:srgbClr val="FAFAFA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420688" y="1626280"/>
            <a:ext cx="3193145" cy="983344"/>
          </a:xfrm>
          <a:custGeom>
            <a:avLst/>
            <a:gdLst/>
            <a:ahLst/>
            <a:cxnLst/>
            <a:rect l="l" t="t" r="r" b="b"/>
            <a:pathLst>
              <a:path w="3193145" h="983344">
                <a:moveTo>
                  <a:pt x="121646" y="0"/>
                </a:moveTo>
                <a:lnTo>
                  <a:pt x="3071499" y="0"/>
                </a:lnTo>
                <a:cubicBezTo>
                  <a:pt x="3138682" y="0"/>
                  <a:pt x="3193145" y="62895"/>
                  <a:pt x="3193145" y="140480"/>
                </a:cubicBezTo>
                <a:lnTo>
                  <a:pt x="3193145" y="842863"/>
                </a:lnTo>
                <a:cubicBezTo>
                  <a:pt x="3193145" y="920449"/>
                  <a:pt x="3138682" y="983344"/>
                  <a:pt x="3071499" y="983344"/>
                </a:cubicBezTo>
                <a:lnTo>
                  <a:pt x="121646" y="983344"/>
                </a:lnTo>
                <a:cubicBezTo>
                  <a:pt x="54463" y="983344"/>
                  <a:pt x="0" y="920449"/>
                  <a:pt x="0" y="842863"/>
                </a:cubicBezTo>
                <a:lnTo>
                  <a:pt x="0" y="140480"/>
                </a:lnTo>
                <a:cubicBezTo>
                  <a:pt x="0" y="62947"/>
                  <a:pt x="54508" y="0"/>
                  <a:pt x="121646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573088" y="1870608"/>
            <a:ext cx="3423788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400" b="1" kern="0" spc="12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5367" y="3246438"/>
            <a:ext cx="83947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et Perspective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0400" y="635793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18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67690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et Perspective 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33400" y="2362200"/>
            <a:ext cx="7442200" cy="3924912"/>
          </a:xfrm>
          <a:custGeom>
            <a:avLst/>
            <a:gdLst/>
            <a:ahLst/>
            <a:cxnLst/>
            <a:rect l="l" t="t" r="r" b="b"/>
            <a:pathLst>
              <a:path w="7442200" h="3924912">
                <a:moveTo>
                  <a:pt x="50800" y="0"/>
                </a:moveTo>
                <a:lnTo>
                  <a:pt x="7340591" y="0"/>
                </a:lnTo>
                <a:cubicBezTo>
                  <a:pt x="7396708" y="0"/>
                  <a:pt x="7442200" y="31173"/>
                  <a:pt x="7442200" y="69628"/>
                </a:cubicBezTo>
                <a:lnTo>
                  <a:pt x="7442200" y="3855284"/>
                </a:lnTo>
                <a:cubicBezTo>
                  <a:pt x="7442200" y="3893738"/>
                  <a:pt x="7396708" y="3924912"/>
                  <a:pt x="7340591" y="3924912"/>
                </a:cubicBezTo>
                <a:lnTo>
                  <a:pt x="50800" y="3924912"/>
                </a:lnTo>
                <a:cubicBezTo>
                  <a:pt x="22763" y="3924912"/>
                  <a:pt x="0" y="3909313"/>
                  <a:pt x="0" y="3890101"/>
                </a:cubicBezTo>
                <a:lnTo>
                  <a:pt x="0" y="34811"/>
                </a:lnTo>
                <a:cubicBezTo>
                  <a:pt x="0" y="15598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33400" y="2362200"/>
            <a:ext cx="50800" cy="3924912"/>
          </a:xfrm>
          <a:custGeom>
            <a:avLst/>
            <a:gdLst/>
            <a:ahLst/>
            <a:cxnLst/>
            <a:rect l="l" t="t" r="r" b="b"/>
            <a:pathLst>
              <a:path w="50800" h="3924912">
                <a:moveTo>
                  <a:pt x="50800" y="0"/>
                </a:moveTo>
                <a:lnTo>
                  <a:pt x="50800" y="0"/>
                </a:lnTo>
                <a:lnTo>
                  <a:pt x="50800" y="3924912"/>
                </a:lnTo>
                <a:lnTo>
                  <a:pt x="50800" y="3924912"/>
                </a:lnTo>
                <a:cubicBezTo>
                  <a:pt x="22763" y="3924912"/>
                  <a:pt x="0" y="3909313"/>
                  <a:pt x="0" y="3890101"/>
                </a:cubicBezTo>
                <a:lnTo>
                  <a:pt x="0" y="34811"/>
                </a:lnTo>
                <a:cubicBezTo>
                  <a:pt x="0" y="15598"/>
                  <a:pt x="22763" y="0"/>
                  <a:pt x="508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901700" y="271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397000" y="2667000"/>
            <a:ext cx="3733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63600" y="327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1066800" y="3479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625600" y="3429000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Temps de Traitement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3600" y="416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1079500" y="4368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34461" y="-3929"/>
                </a:moveTo>
                <a:cubicBezTo>
                  <a:pt x="139184" y="-516"/>
                  <a:pt x="140930" y="5675"/>
                  <a:pt x="138787" y="11073"/>
                </a:cubicBezTo>
                <a:lnTo>
                  <a:pt x="107672" y="88900"/>
                </a:lnTo>
                <a:lnTo>
                  <a:pt x="165100" y="88900"/>
                </a:lnTo>
                <a:cubicBezTo>
                  <a:pt x="170458" y="88900"/>
                  <a:pt x="175220" y="92234"/>
                  <a:pt x="177046" y="97274"/>
                </a:cubicBezTo>
                <a:cubicBezTo>
                  <a:pt x="178872" y="102314"/>
                  <a:pt x="177324" y="107950"/>
                  <a:pt x="173236" y="111363"/>
                </a:cubicBezTo>
                <a:lnTo>
                  <a:pt x="58936" y="206613"/>
                </a:lnTo>
                <a:cubicBezTo>
                  <a:pt x="54451" y="210344"/>
                  <a:pt x="48062" y="210542"/>
                  <a:pt x="43339" y="207129"/>
                </a:cubicBezTo>
                <a:cubicBezTo>
                  <a:pt x="38616" y="203716"/>
                  <a:pt x="36870" y="197525"/>
                  <a:pt x="39013" y="192127"/>
                </a:cubicBezTo>
                <a:lnTo>
                  <a:pt x="70128" y="114300"/>
                </a:lnTo>
                <a:lnTo>
                  <a:pt x="12700" y="114300"/>
                </a:lnTo>
                <a:cubicBezTo>
                  <a:pt x="7342" y="114300"/>
                  <a:pt x="2580" y="110966"/>
                  <a:pt x="754" y="105926"/>
                </a:cubicBezTo>
                <a:cubicBezTo>
                  <a:pt x="-1072" y="100886"/>
                  <a:pt x="476" y="95250"/>
                  <a:pt x="4564" y="91837"/>
                </a:cubicBezTo>
                <a:lnTo>
                  <a:pt x="118864" y="-3413"/>
                </a:lnTo>
                <a:cubicBezTo>
                  <a:pt x="123349" y="-7144"/>
                  <a:pt x="129738" y="-7342"/>
                  <a:pt x="134461" y="-392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625600" y="4165600"/>
            <a:ext cx="287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Réactivité Interface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25600" y="4521200"/>
            <a:ext cx="2870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visuel 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3 secondes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600" y="5054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1066800" y="5257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1625600" y="5054600"/>
            <a:ext cx="334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Disponibilité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625600" y="5410200"/>
            <a:ext cx="3340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disponible 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99.9%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du temps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83416" y="2362200"/>
            <a:ext cx="7467600" cy="3924912"/>
          </a:xfrm>
          <a:custGeom>
            <a:avLst/>
            <a:gdLst/>
            <a:ahLst/>
            <a:cxnLst/>
            <a:rect l="l" t="t" r="r" b="b"/>
            <a:pathLst>
              <a:path w="7467600" h="3924912">
                <a:moveTo>
                  <a:pt x="101609" y="0"/>
                </a:moveTo>
                <a:lnTo>
                  <a:pt x="7365991" y="0"/>
                </a:lnTo>
                <a:cubicBezTo>
                  <a:pt x="7422108" y="0"/>
                  <a:pt x="7467600" y="31173"/>
                  <a:pt x="7467600" y="69628"/>
                </a:cubicBezTo>
                <a:lnTo>
                  <a:pt x="7467600" y="3855284"/>
                </a:lnTo>
                <a:cubicBezTo>
                  <a:pt x="7467600" y="3893738"/>
                  <a:pt x="7422108" y="3924912"/>
                  <a:pt x="7365991" y="3924912"/>
                </a:cubicBezTo>
                <a:lnTo>
                  <a:pt x="101609" y="3924912"/>
                </a:lnTo>
                <a:cubicBezTo>
                  <a:pt x="45492" y="3924912"/>
                  <a:pt x="0" y="3893738"/>
                  <a:pt x="0" y="3855284"/>
                </a:cubicBezTo>
                <a:lnTo>
                  <a:pt x="0" y="69628"/>
                </a:lnTo>
                <a:cubicBezTo>
                  <a:pt x="0" y="31173"/>
                  <a:pt x="45492" y="0"/>
                  <a:pt x="101609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8623300" y="271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9118600" y="2667000"/>
            <a:ext cx="2344061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Perspective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10600" y="332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7434" y="0"/>
                  <a:pt x="112792" y="3215"/>
                  <a:pt x="115570" y="8334"/>
                </a:cubicBezTo>
                <a:lnTo>
                  <a:pt x="201295" y="167084"/>
                </a:lnTo>
                <a:cubicBezTo>
                  <a:pt x="203954" y="172006"/>
                  <a:pt x="203835" y="177959"/>
                  <a:pt x="200978" y="182761"/>
                </a:cubicBezTo>
                <a:cubicBezTo>
                  <a:pt x="198120" y="187563"/>
                  <a:pt x="192921" y="190500"/>
                  <a:pt x="187325" y="190500"/>
                </a:cubicBezTo>
                <a:lnTo>
                  <a:pt x="15875" y="190500"/>
                </a:lnTo>
                <a:cubicBezTo>
                  <a:pt x="10279" y="190500"/>
                  <a:pt x="5120" y="187563"/>
                  <a:pt x="2223" y="182761"/>
                </a:cubicBezTo>
                <a:cubicBezTo>
                  <a:pt x="-675" y="177959"/>
                  <a:pt x="-754" y="172006"/>
                  <a:pt x="1905" y="167084"/>
                </a:cubicBezTo>
                <a:lnTo>
                  <a:pt x="87630" y="8334"/>
                </a:lnTo>
                <a:cubicBezTo>
                  <a:pt x="90408" y="3215"/>
                  <a:pt x="95766" y="0"/>
                  <a:pt x="101600" y="0"/>
                </a:cubicBezTo>
                <a:close/>
                <a:moveTo>
                  <a:pt x="101600" y="66675"/>
                </a:moveTo>
                <a:cubicBezTo>
                  <a:pt x="96322" y="66675"/>
                  <a:pt x="92075" y="70922"/>
                  <a:pt x="92075" y="76200"/>
                </a:cubicBezTo>
                <a:lnTo>
                  <a:pt x="92075" y="120650"/>
                </a:lnTo>
                <a:cubicBezTo>
                  <a:pt x="92075" y="125928"/>
                  <a:pt x="96322" y="130175"/>
                  <a:pt x="101600" y="130175"/>
                </a:cubicBezTo>
                <a:cubicBezTo>
                  <a:pt x="106878" y="130175"/>
                  <a:pt x="111125" y="125928"/>
                  <a:pt x="111125" y="120650"/>
                </a:cubicBezTo>
                <a:lnTo>
                  <a:pt x="111125" y="76200"/>
                </a:lnTo>
                <a:cubicBezTo>
                  <a:pt x="111125" y="70922"/>
                  <a:pt x="106878" y="66675"/>
                  <a:pt x="101600" y="66675"/>
                </a:cubicBezTo>
                <a:close/>
                <a:moveTo>
                  <a:pt x="112197" y="152400"/>
                </a:moveTo>
                <a:cubicBezTo>
                  <a:pt x="112438" y="148467"/>
                  <a:pt x="110476" y="144724"/>
                  <a:pt x="107104" y="142685"/>
                </a:cubicBezTo>
                <a:cubicBezTo>
                  <a:pt x="103732" y="140645"/>
                  <a:pt x="99507" y="140645"/>
                  <a:pt x="96135" y="142685"/>
                </a:cubicBezTo>
                <a:cubicBezTo>
                  <a:pt x="92764" y="144724"/>
                  <a:pt x="90802" y="148467"/>
                  <a:pt x="91043" y="152400"/>
                </a:cubicBezTo>
                <a:cubicBezTo>
                  <a:pt x="90802" y="156333"/>
                  <a:pt x="92764" y="160076"/>
                  <a:pt x="96135" y="162115"/>
                </a:cubicBezTo>
                <a:cubicBezTo>
                  <a:pt x="99507" y="164155"/>
                  <a:pt x="103732" y="164155"/>
                  <a:pt x="107104" y="162115"/>
                </a:cubicBezTo>
                <a:cubicBezTo>
                  <a:pt x="110476" y="160076"/>
                  <a:pt x="112438" y="156333"/>
                  <a:pt x="112197" y="15240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8991600" y="3276600"/>
            <a:ext cx="574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la place des  API on </a:t>
            </a:r>
            <a:r>
              <a:rPr lang="en-US" sz="1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utilise</a:t>
            </a: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TFLITE files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610600" y="4165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95250"/>
                </a:moveTo>
                <a:cubicBezTo>
                  <a:pt x="203200" y="147836"/>
                  <a:pt x="157718" y="190500"/>
                  <a:pt x="101600" y="190500"/>
                </a:cubicBezTo>
                <a:cubicBezTo>
                  <a:pt x="86876" y="190500"/>
                  <a:pt x="72906" y="187563"/>
                  <a:pt x="60285" y="182285"/>
                </a:cubicBezTo>
                <a:lnTo>
                  <a:pt x="13295" y="202446"/>
                </a:lnTo>
                <a:cubicBezTo>
                  <a:pt x="9565" y="204033"/>
                  <a:pt x="5278" y="203121"/>
                  <a:pt x="2540" y="200144"/>
                </a:cubicBezTo>
                <a:cubicBezTo>
                  <a:pt x="-198" y="197168"/>
                  <a:pt x="-794" y="192802"/>
                  <a:pt x="1111" y="189230"/>
                </a:cubicBezTo>
                <a:lnTo>
                  <a:pt x="20479" y="152638"/>
                </a:lnTo>
                <a:cubicBezTo>
                  <a:pt x="7620" y="136644"/>
                  <a:pt x="0" y="116800"/>
                  <a:pt x="0" y="95250"/>
                </a:cubicBezTo>
                <a:cubicBezTo>
                  <a:pt x="0" y="42664"/>
                  <a:pt x="45482" y="0"/>
                  <a:pt x="101600" y="0"/>
                </a:cubicBezTo>
                <a:cubicBezTo>
                  <a:pt x="157718" y="0"/>
                  <a:pt x="203200" y="42664"/>
                  <a:pt x="203200" y="9525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8991600" y="4114800"/>
            <a:ext cx="504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APK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6106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73315" y="29647"/>
                </a:moveTo>
                <a:lnTo>
                  <a:pt x="177800" y="33893"/>
                </a:lnTo>
                <a:lnTo>
                  <a:pt x="177800" y="12700"/>
                </a:lnTo>
                <a:cubicBezTo>
                  <a:pt x="177800" y="5675"/>
                  <a:pt x="183475" y="0"/>
                  <a:pt x="190500" y="0"/>
                </a:cubicBezTo>
                <a:cubicBezTo>
                  <a:pt x="197525" y="0"/>
                  <a:pt x="203200" y="5675"/>
                  <a:pt x="203200" y="12700"/>
                </a:cubicBezTo>
                <a:lnTo>
                  <a:pt x="203200" y="63500"/>
                </a:lnTo>
                <a:cubicBezTo>
                  <a:pt x="203200" y="70525"/>
                  <a:pt x="197525" y="76200"/>
                  <a:pt x="190500" y="76200"/>
                </a:cubicBezTo>
                <a:lnTo>
                  <a:pt x="139700" y="76200"/>
                </a:lnTo>
                <a:cubicBezTo>
                  <a:pt x="132675" y="76200"/>
                  <a:pt x="127000" y="70525"/>
                  <a:pt x="127000" y="63500"/>
                </a:cubicBezTo>
                <a:cubicBezTo>
                  <a:pt x="127000" y="56475"/>
                  <a:pt x="132675" y="50800"/>
                  <a:pt x="139700" y="50800"/>
                </a:cubicBezTo>
                <a:lnTo>
                  <a:pt x="158710" y="50800"/>
                </a:lnTo>
                <a:lnTo>
                  <a:pt x="155694" y="47943"/>
                </a:lnTo>
                <a:cubicBezTo>
                  <a:pt x="155615" y="47863"/>
                  <a:pt x="155535" y="47784"/>
                  <a:pt x="155456" y="47704"/>
                </a:cubicBezTo>
                <a:cubicBezTo>
                  <a:pt x="125690" y="17939"/>
                  <a:pt x="77470" y="17939"/>
                  <a:pt x="47704" y="47704"/>
                </a:cubicBezTo>
                <a:cubicBezTo>
                  <a:pt x="17939" y="77470"/>
                  <a:pt x="17939" y="125690"/>
                  <a:pt x="47704" y="155456"/>
                </a:cubicBezTo>
                <a:cubicBezTo>
                  <a:pt x="77470" y="185222"/>
                  <a:pt x="125690" y="185222"/>
                  <a:pt x="155456" y="155456"/>
                </a:cubicBezTo>
                <a:cubicBezTo>
                  <a:pt x="158710" y="152202"/>
                  <a:pt x="161607" y="148749"/>
                  <a:pt x="164147" y="145098"/>
                </a:cubicBezTo>
                <a:cubicBezTo>
                  <a:pt x="168156" y="139343"/>
                  <a:pt x="176093" y="137954"/>
                  <a:pt x="181848" y="141962"/>
                </a:cubicBezTo>
                <a:cubicBezTo>
                  <a:pt x="187603" y="145971"/>
                  <a:pt x="188992" y="153908"/>
                  <a:pt x="184983" y="159663"/>
                </a:cubicBezTo>
                <a:cubicBezTo>
                  <a:pt x="181610" y="164505"/>
                  <a:pt x="177760" y="169108"/>
                  <a:pt x="173434" y="173434"/>
                </a:cubicBezTo>
                <a:cubicBezTo>
                  <a:pt x="133747" y="213122"/>
                  <a:pt x="69413" y="213122"/>
                  <a:pt x="29766" y="173434"/>
                </a:cubicBezTo>
                <a:cubicBezTo>
                  <a:pt x="-9882" y="133747"/>
                  <a:pt x="-9922" y="69453"/>
                  <a:pt x="29766" y="29766"/>
                </a:cubicBezTo>
                <a:cubicBezTo>
                  <a:pt x="69413" y="-9882"/>
                  <a:pt x="133628" y="-9922"/>
                  <a:pt x="173315" y="29647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8991600" y="4953000"/>
            <a:ext cx="480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Utilisation de base de donnée Serverless </a:t>
            </a:r>
            <a:r>
              <a:rPr lang="en-US" sz="1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</a:t>
            </a: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 </a:t>
            </a:r>
            <a:r>
              <a:rPr lang="en-US" sz="1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Supabase</a:t>
            </a: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cote auth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19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ssets.delveinsight.com/3899a0f837687dc564edd818a60cfd5d5cd00abd.jpg"/>
          <p:cNvPicPr>
            <a:picLocks noChangeAspect="1"/>
          </p:cNvPicPr>
          <p:nvPr/>
        </p:nvPicPr>
        <p:blipFill>
          <a:blip r:embed="rId3">
            <a:alphaModFix amt="15000"/>
          </a:blip>
          <a:srcRect t="12887" b="1288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C2C2C">
                  <a:alpha val="95000"/>
                </a:srgbClr>
              </a:gs>
              <a:gs pos="50000">
                <a:srgbClr val="2C2C2C">
                  <a:alpha val="90000"/>
                </a:srgbClr>
              </a:gs>
              <a:gs pos="100000">
                <a:srgbClr val="2C2C2C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7601060" y="2075978"/>
            <a:ext cx="1053880" cy="933694"/>
          </a:xfrm>
          <a:custGeom>
            <a:avLst/>
            <a:gdLst/>
            <a:ahLst/>
            <a:cxnLst/>
            <a:rect l="l" t="t" r="r" b="b"/>
            <a:pathLst>
              <a:path w="1053880" h="933694">
                <a:moveTo>
                  <a:pt x="496065" y="158837"/>
                </a:moveTo>
                <a:lnTo>
                  <a:pt x="526940" y="196586"/>
                </a:lnTo>
                <a:lnTo>
                  <a:pt x="557815" y="158837"/>
                </a:lnTo>
                <a:cubicBezTo>
                  <a:pt x="609274" y="95740"/>
                  <a:pt x="692020" y="58356"/>
                  <a:pt x="779912" y="58356"/>
                </a:cubicBezTo>
                <a:cubicBezTo>
                  <a:pt x="931202" y="58356"/>
                  <a:pt x="1053880" y="167044"/>
                  <a:pt x="1053880" y="301080"/>
                </a:cubicBezTo>
                <a:lnTo>
                  <a:pt x="1053880" y="305821"/>
                </a:lnTo>
                <a:cubicBezTo>
                  <a:pt x="1053880" y="510432"/>
                  <a:pt x="765916" y="748049"/>
                  <a:pt x="615655" y="849625"/>
                </a:cubicBezTo>
                <a:cubicBezTo>
                  <a:pt x="590132" y="866767"/>
                  <a:pt x="558845" y="875338"/>
                  <a:pt x="526940" y="875338"/>
                </a:cubicBezTo>
                <a:cubicBezTo>
                  <a:pt x="495035" y="875338"/>
                  <a:pt x="463543" y="866950"/>
                  <a:pt x="438225" y="849625"/>
                </a:cubicBezTo>
                <a:cubicBezTo>
                  <a:pt x="287964" y="748049"/>
                  <a:pt x="0" y="510432"/>
                  <a:pt x="0" y="305821"/>
                </a:cubicBezTo>
                <a:lnTo>
                  <a:pt x="0" y="301080"/>
                </a:lnTo>
                <a:cubicBezTo>
                  <a:pt x="0" y="167044"/>
                  <a:pt x="122678" y="58356"/>
                  <a:pt x="273968" y="58356"/>
                </a:cubicBezTo>
                <a:cubicBezTo>
                  <a:pt x="361860" y="58356"/>
                  <a:pt x="444606" y="95740"/>
                  <a:pt x="496065" y="158837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4584700" y="3738042"/>
            <a:ext cx="7550174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8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Merci pour votre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78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attention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15200" y="6036742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20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llianz-partners.com/75831422164c56081a3bec1b6ee97a02f576475a.jpeg"/>
          <p:cNvPicPr>
            <a:picLocks noChangeAspect="1"/>
          </p:cNvPicPr>
          <p:nvPr/>
        </p:nvPicPr>
        <p:blipFill>
          <a:blip r:embed="rId3">
            <a:alphaModFix amt="15000"/>
          </a:blip>
          <a:srcRect t="37004" b="3700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50000">
                <a:srgbClr val="FAFAFA">
                  <a:alpha val="95000"/>
                </a:srgbClr>
              </a:gs>
              <a:gs pos="100000">
                <a:srgbClr val="FAFAFA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344714" y="2263090"/>
            <a:ext cx="3546932" cy="856343"/>
          </a:xfrm>
          <a:custGeom>
            <a:avLst/>
            <a:gdLst/>
            <a:ahLst/>
            <a:cxnLst/>
            <a:rect l="l" t="t" r="r" b="b"/>
            <a:pathLst>
              <a:path w="3546932" h="856343">
                <a:moveTo>
                  <a:pt x="138420" y="0"/>
                </a:moveTo>
                <a:lnTo>
                  <a:pt x="3408512" y="0"/>
                </a:lnTo>
                <a:cubicBezTo>
                  <a:pt x="3484959" y="0"/>
                  <a:pt x="3546932" y="54772"/>
                  <a:pt x="3546932" y="122337"/>
                </a:cubicBezTo>
                <a:lnTo>
                  <a:pt x="3546932" y="734006"/>
                </a:lnTo>
                <a:cubicBezTo>
                  <a:pt x="3546932" y="801571"/>
                  <a:pt x="3484959" y="856343"/>
                  <a:pt x="3408512" y="856343"/>
                </a:cubicBezTo>
                <a:lnTo>
                  <a:pt x="138420" y="856343"/>
                </a:lnTo>
                <a:cubicBezTo>
                  <a:pt x="61973" y="856343"/>
                  <a:pt x="0" y="801571"/>
                  <a:pt x="0" y="734006"/>
                </a:cubicBezTo>
                <a:lnTo>
                  <a:pt x="0" y="122337"/>
                </a:lnTo>
                <a:cubicBezTo>
                  <a:pt x="0" y="54817"/>
                  <a:pt x="62024" y="0"/>
                  <a:pt x="13842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703225" y="2475362"/>
            <a:ext cx="2829910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400" b="1" kern="0" spc="12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817938"/>
            <a:ext cx="77597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706611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2705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2233" y="2192869"/>
            <a:ext cx="9876367" cy="3081867"/>
          </a:xfrm>
          <a:custGeom>
            <a:avLst/>
            <a:gdLst/>
            <a:ahLst/>
            <a:cxnLst/>
            <a:rect l="l" t="t" r="r" b="b"/>
            <a:pathLst>
              <a:path w="9876367" h="3081867">
                <a:moveTo>
                  <a:pt x="101609" y="0"/>
                </a:moveTo>
                <a:lnTo>
                  <a:pt x="9774758" y="0"/>
                </a:lnTo>
                <a:cubicBezTo>
                  <a:pt x="9830875" y="0"/>
                  <a:pt x="9876367" y="45492"/>
                  <a:pt x="9876367" y="101609"/>
                </a:cubicBezTo>
                <a:lnTo>
                  <a:pt x="9876367" y="2980258"/>
                </a:lnTo>
                <a:cubicBezTo>
                  <a:pt x="9876367" y="3036375"/>
                  <a:pt x="9830875" y="3081867"/>
                  <a:pt x="9774758" y="3081867"/>
                </a:cubicBezTo>
                <a:lnTo>
                  <a:pt x="101609" y="3081867"/>
                </a:lnTo>
                <a:cubicBezTo>
                  <a:pt x="45492" y="3081867"/>
                  <a:pt x="0" y="3036375"/>
                  <a:pt x="0" y="2980258"/>
                </a:cubicBezTo>
                <a:lnTo>
                  <a:pt x="0" y="101609"/>
                </a:lnTo>
                <a:cubicBezTo>
                  <a:pt x="0" y="45530"/>
                  <a:pt x="45530" y="0"/>
                  <a:pt x="10160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21267" y="2501900"/>
            <a:ext cx="941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Contexte Actuel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1267" y="3111500"/>
            <a:ext cx="9359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Dans un monde où </a:t>
            </a: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santé mentale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devient une préoccupation majeure, le besoin de solutions accessibles et innovantes se fait ressentir. Les émotions jouent un rôle crucial dans notre bien-être quotidien, mais peu d'outils permettent de les identifier et de les gérer efficacement.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1267" y="4305300"/>
            <a:ext cx="93599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 ouvre de nouvelles possibilités pour accompagner les individus dans leur </a:t>
            </a:r>
            <a:r>
              <a:rPr lang="en-US" sz="1600" dirty="0">
                <a:solidFill>
                  <a:srgbClr val="5A5A5A"/>
                </a:solidFill>
                <a:highlight>
                  <a:srgbClr val="E8E8E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intelligence émotionnelle 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leur développement personnel.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124200" y="6430433"/>
            <a:ext cx="1532467" cy="1075267"/>
          </a:xfrm>
          <a:custGeom>
            <a:avLst/>
            <a:gdLst/>
            <a:ahLst/>
            <a:cxnLst/>
            <a:rect l="l" t="t" r="r" b="b"/>
            <a:pathLst>
              <a:path w="1532467" h="1075267">
                <a:moveTo>
                  <a:pt x="101602" y="0"/>
                </a:moveTo>
                <a:lnTo>
                  <a:pt x="1430865" y="0"/>
                </a:lnTo>
                <a:cubicBezTo>
                  <a:pt x="1486940" y="0"/>
                  <a:pt x="1532467" y="45526"/>
                  <a:pt x="1532467" y="101602"/>
                </a:cubicBezTo>
                <a:lnTo>
                  <a:pt x="1532467" y="973665"/>
                </a:lnTo>
                <a:cubicBezTo>
                  <a:pt x="1532467" y="1029740"/>
                  <a:pt x="1486940" y="1075267"/>
                  <a:pt x="14308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3255434" y="6637868"/>
            <a:ext cx="127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287184" y="7044268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Émotions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23090" y="6430433"/>
            <a:ext cx="1532467" cy="1075267"/>
          </a:xfrm>
          <a:custGeom>
            <a:avLst/>
            <a:gdLst/>
            <a:ahLst/>
            <a:cxnLst/>
            <a:rect l="l" t="t" r="r" b="b"/>
            <a:pathLst>
              <a:path w="1532467" h="1075267">
                <a:moveTo>
                  <a:pt x="101602" y="0"/>
                </a:moveTo>
                <a:lnTo>
                  <a:pt x="1430865" y="0"/>
                </a:lnTo>
                <a:cubicBezTo>
                  <a:pt x="1486940" y="0"/>
                  <a:pt x="1532467" y="45526"/>
                  <a:pt x="1532467" y="101602"/>
                </a:cubicBezTo>
                <a:lnTo>
                  <a:pt x="1532467" y="973665"/>
                </a:lnTo>
                <a:cubicBezTo>
                  <a:pt x="1532467" y="1029740"/>
                  <a:pt x="1486940" y="1075267"/>
                  <a:pt x="14308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4954323" y="6637868"/>
            <a:ext cx="127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&lt;15s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86073" y="7044268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522111" y="6430433"/>
            <a:ext cx="1532467" cy="1075267"/>
          </a:xfrm>
          <a:custGeom>
            <a:avLst/>
            <a:gdLst/>
            <a:ahLst/>
            <a:cxnLst/>
            <a:rect l="l" t="t" r="r" b="b"/>
            <a:pathLst>
              <a:path w="1532467" h="1075267">
                <a:moveTo>
                  <a:pt x="101602" y="0"/>
                </a:moveTo>
                <a:lnTo>
                  <a:pt x="1430865" y="0"/>
                </a:lnTo>
                <a:cubicBezTo>
                  <a:pt x="1486940" y="0"/>
                  <a:pt x="1532467" y="45526"/>
                  <a:pt x="1532467" y="101602"/>
                </a:cubicBezTo>
                <a:lnTo>
                  <a:pt x="1532467" y="973665"/>
                </a:lnTo>
                <a:cubicBezTo>
                  <a:pt x="1532467" y="1029740"/>
                  <a:pt x="1486940" y="1075267"/>
                  <a:pt x="14308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6653346" y="6637868"/>
            <a:ext cx="127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85096" y="7044268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Conseils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907823" y="8518231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448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Problématique et Solution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33400" y="1524000"/>
            <a:ext cx="7391400" cy="6053667"/>
          </a:xfrm>
          <a:custGeom>
            <a:avLst/>
            <a:gdLst/>
            <a:ahLst/>
            <a:cxnLst/>
            <a:rect l="l" t="t" r="r" b="b"/>
            <a:pathLst>
              <a:path w="7391400" h="6053667">
                <a:moveTo>
                  <a:pt x="50800" y="0"/>
                </a:moveTo>
                <a:lnTo>
                  <a:pt x="7238990" y="0"/>
                </a:lnTo>
                <a:cubicBezTo>
                  <a:pt x="7323164" y="0"/>
                  <a:pt x="7391400" y="58082"/>
                  <a:pt x="7391400" y="129730"/>
                </a:cubicBezTo>
                <a:lnTo>
                  <a:pt x="7391400" y="5923937"/>
                </a:lnTo>
                <a:cubicBezTo>
                  <a:pt x="7391400" y="5995585"/>
                  <a:pt x="7323164" y="6053667"/>
                  <a:pt x="7238990" y="6053667"/>
                </a:cubicBezTo>
                <a:lnTo>
                  <a:pt x="50800" y="6053667"/>
                </a:lnTo>
                <a:cubicBezTo>
                  <a:pt x="22744" y="6053667"/>
                  <a:pt x="0" y="6034308"/>
                  <a:pt x="0" y="6010427"/>
                </a:cubicBezTo>
                <a:lnTo>
                  <a:pt x="0" y="43240"/>
                </a:lnTo>
                <a:cubicBezTo>
                  <a:pt x="0" y="19375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33400" y="1524000"/>
            <a:ext cx="50800" cy="6053667"/>
          </a:xfrm>
          <a:custGeom>
            <a:avLst/>
            <a:gdLst/>
            <a:ahLst/>
            <a:cxnLst/>
            <a:rect l="l" t="t" r="r" b="b"/>
            <a:pathLst>
              <a:path w="50800" h="6053667">
                <a:moveTo>
                  <a:pt x="50800" y="0"/>
                </a:moveTo>
                <a:lnTo>
                  <a:pt x="50800" y="0"/>
                </a:lnTo>
                <a:lnTo>
                  <a:pt x="50800" y="6053667"/>
                </a:lnTo>
                <a:lnTo>
                  <a:pt x="50800" y="6053667"/>
                </a:lnTo>
                <a:cubicBezTo>
                  <a:pt x="22763" y="6053667"/>
                  <a:pt x="0" y="6034292"/>
                  <a:pt x="0" y="6010427"/>
                </a:cubicBezTo>
                <a:lnTo>
                  <a:pt x="0" y="43240"/>
                </a:lnTo>
                <a:cubicBezTo>
                  <a:pt x="0" y="19375"/>
                  <a:pt x="22763" y="0"/>
                  <a:pt x="50800" y="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863600" y="1828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8B8B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1066800" y="203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727200" y="1981200"/>
            <a:ext cx="2679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Problèmes Actuels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3600" y="2895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117600" y="2794000"/>
            <a:ext cx="660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Identification Difficile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17600" y="3149600"/>
            <a:ext cx="6604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Difficulté à reconnaître et nommer précisément ses émotions au quotidien.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63600" y="4114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117600" y="4013200"/>
            <a:ext cx="660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Subjectif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17600" y="4368800"/>
            <a:ext cx="6604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Manque de données objectives sur l'état émotionnel, impossible à obtenir seul.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600" y="53340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1117600" y="5232400"/>
            <a:ext cx="660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Solutions Inaccessibles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17600" y="5588000"/>
            <a:ext cx="6604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Solutions existantes peu accessibles, coûteuses ou nécessitant un expert.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63600" y="65532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8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1117600" y="6451600"/>
            <a:ext cx="660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Suivi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17600" y="6807200"/>
            <a:ext cx="6604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Absence d'outil simple pour suivre l'évolution de son humeur dans le temps.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31200" y="1524000"/>
            <a:ext cx="7416800" cy="5854095"/>
          </a:xfrm>
          <a:custGeom>
            <a:avLst/>
            <a:gdLst/>
            <a:ahLst/>
            <a:cxnLst/>
            <a:rect l="l" t="t" r="r" b="b"/>
            <a:pathLst>
              <a:path w="7416800" h="5854095">
                <a:moveTo>
                  <a:pt x="152410" y="0"/>
                </a:moveTo>
                <a:lnTo>
                  <a:pt x="7264390" y="0"/>
                </a:lnTo>
                <a:cubicBezTo>
                  <a:pt x="7348564" y="0"/>
                  <a:pt x="7416800" y="56167"/>
                  <a:pt x="7416800" y="125453"/>
                </a:cubicBezTo>
                <a:lnTo>
                  <a:pt x="7416800" y="5728642"/>
                </a:lnTo>
                <a:cubicBezTo>
                  <a:pt x="7416800" y="5797928"/>
                  <a:pt x="7348564" y="5854095"/>
                  <a:pt x="7264390" y="5854095"/>
                </a:cubicBezTo>
                <a:lnTo>
                  <a:pt x="152410" y="5854095"/>
                </a:lnTo>
                <a:cubicBezTo>
                  <a:pt x="68236" y="5854095"/>
                  <a:pt x="0" y="5797928"/>
                  <a:pt x="0" y="5728642"/>
                </a:cubicBezTo>
                <a:lnTo>
                  <a:pt x="0" y="125453"/>
                </a:lnTo>
                <a:cubicBezTo>
                  <a:pt x="0" y="56214"/>
                  <a:pt x="68293" y="0"/>
                  <a:pt x="15241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8636000" y="1828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8877300" y="2032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9499600" y="1981200"/>
            <a:ext cx="260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Solution Proposée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636000" y="2895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8890000" y="2794000"/>
            <a:ext cx="599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Instantanée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890000" y="3149600"/>
            <a:ext cx="599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Détection rapide des émotions par photo avec confiance claire.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36000" y="3784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8890000" y="3683000"/>
            <a:ext cx="665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Conseils Personnalisés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90000" y="4038600"/>
            <a:ext cx="6654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Recommandations basées sur l'IA, adaptées à chaque émotion détectée.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36000" y="5054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8890000" y="4953000"/>
            <a:ext cx="554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Suivi Temporel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90000" y="5308600"/>
            <a:ext cx="5549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Historique permettant d'identifier les patterns émotionnels.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36000" y="5918200"/>
            <a:ext cx="6807200" cy="8467"/>
          </a:xfrm>
          <a:custGeom>
            <a:avLst/>
            <a:gdLst/>
            <a:ahLst/>
            <a:cxnLst/>
            <a:rect l="l" t="t" r="r" b="b"/>
            <a:pathLst>
              <a:path w="6807200" h="8467">
                <a:moveTo>
                  <a:pt x="0" y="0"/>
                </a:moveTo>
                <a:lnTo>
                  <a:pt x="6807200" y="0"/>
                </a:lnTo>
                <a:lnTo>
                  <a:pt x="68072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8636000" y="6206068"/>
            <a:ext cx="689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B0B0B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attendu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36000" y="6561668"/>
            <a:ext cx="690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Amélioration de la conscience émotionnelle et du bien-être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3712365" y="8434770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dribbble.com/09c4c3c7acf7767c0881f0e341fa13acfebb5fc8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12500" b="125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50000">
                <a:srgbClr val="FAFAFA">
                  <a:alpha val="95000"/>
                </a:srgbClr>
              </a:gs>
              <a:gs pos="100000">
                <a:srgbClr val="FAFAFA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12329052" y="1912937"/>
            <a:ext cx="3488874" cy="965201"/>
          </a:xfrm>
          <a:custGeom>
            <a:avLst/>
            <a:gdLst/>
            <a:ahLst/>
            <a:cxnLst/>
            <a:rect l="l" t="t" r="r" b="b"/>
            <a:pathLst>
              <a:path w="3488874" h="965201">
                <a:moveTo>
                  <a:pt x="133548" y="0"/>
                </a:moveTo>
                <a:lnTo>
                  <a:pt x="3355326" y="0"/>
                </a:lnTo>
                <a:cubicBezTo>
                  <a:pt x="3429083" y="0"/>
                  <a:pt x="3488874" y="61735"/>
                  <a:pt x="3488874" y="137889"/>
                </a:cubicBezTo>
                <a:lnTo>
                  <a:pt x="3488874" y="827312"/>
                </a:lnTo>
                <a:cubicBezTo>
                  <a:pt x="3488874" y="903466"/>
                  <a:pt x="3429083" y="965201"/>
                  <a:pt x="3355326" y="965201"/>
                </a:cubicBezTo>
                <a:lnTo>
                  <a:pt x="133548" y="965201"/>
                </a:lnTo>
                <a:cubicBezTo>
                  <a:pt x="59792" y="965201"/>
                  <a:pt x="0" y="903466"/>
                  <a:pt x="0" y="827312"/>
                </a:cubicBezTo>
                <a:lnTo>
                  <a:pt x="0" y="137889"/>
                </a:lnTo>
                <a:cubicBezTo>
                  <a:pt x="0" y="61786"/>
                  <a:pt x="59841" y="0"/>
                  <a:pt x="133548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1755736" y="2175405"/>
            <a:ext cx="3687466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3400" b="1" kern="0" spc="12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28952" y="3817938"/>
            <a:ext cx="12023282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9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et Outils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122400" y="588803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Système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2233" y="1477433"/>
            <a:ext cx="15235767" cy="2421467"/>
          </a:xfrm>
          <a:custGeom>
            <a:avLst/>
            <a:gdLst/>
            <a:ahLst/>
            <a:cxnLst/>
            <a:rect l="l" t="t" r="r" b="b"/>
            <a:pathLst>
              <a:path w="15235767" h="2421467">
                <a:moveTo>
                  <a:pt x="101605" y="0"/>
                </a:moveTo>
                <a:lnTo>
                  <a:pt x="15134162" y="0"/>
                </a:lnTo>
                <a:cubicBezTo>
                  <a:pt x="15190277" y="0"/>
                  <a:pt x="15235767" y="45490"/>
                  <a:pt x="15235767" y="101605"/>
                </a:cubicBezTo>
                <a:lnTo>
                  <a:pt x="15235767" y="2319862"/>
                </a:lnTo>
                <a:cubicBezTo>
                  <a:pt x="15235767" y="2375977"/>
                  <a:pt x="15190277" y="2421467"/>
                  <a:pt x="15134162" y="2421467"/>
                </a:cubicBezTo>
                <a:lnTo>
                  <a:pt x="101605" y="2421467"/>
                </a:lnTo>
                <a:cubicBezTo>
                  <a:pt x="45490" y="2421467"/>
                  <a:pt x="0" y="2375977"/>
                  <a:pt x="0" y="2319862"/>
                </a:cubicBezTo>
                <a:lnTo>
                  <a:pt x="0" y="101605"/>
                </a:lnTo>
                <a:cubicBezTo>
                  <a:pt x="0" y="45490"/>
                  <a:pt x="45490" y="0"/>
                  <a:pt x="10160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21267" y="1786471"/>
            <a:ext cx="14770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Client-Serveur Moderne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1267" y="2396071"/>
            <a:ext cx="147193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système MoodScan repose sur une architecture </a:t>
            </a:r>
            <a:r>
              <a:rPr lang="en-US" sz="1600" b="1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Client-Serveur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distribuée et scalable, assurant une communication fluide et sécurisée.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1267" y="2929471"/>
            <a:ext cx="14719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Cette architecture sépare les responsabilités : le client assure l'interface, le serveur orchestre les services. Cela garantit </a:t>
            </a:r>
            <a:r>
              <a:rPr lang="en-US" sz="1600" dirty="0">
                <a:solidFill>
                  <a:srgbClr val="5A5A5A"/>
                </a:solidFill>
                <a:highlight>
                  <a:srgbClr val="E8E8E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scalabilité 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600" dirty="0">
                <a:solidFill>
                  <a:srgbClr val="5A5A5A"/>
                </a:solidFill>
                <a:highlight>
                  <a:srgbClr val="E8E8E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sécurité 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</a:t>
            </a:r>
            <a:r>
              <a:rPr lang="en-US" sz="1600" dirty="0">
                <a:solidFill>
                  <a:srgbClr val="5A5A5A"/>
                </a:solidFill>
                <a:highlight>
                  <a:srgbClr val="E8E8E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maintenabilité 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4157135"/>
            <a:ext cx="4914900" cy="3055252"/>
          </a:xfrm>
          <a:custGeom>
            <a:avLst/>
            <a:gdLst/>
            <a:ahLst/>
            <a:cxnLst/>
            <a:rect l="l" t="t" r="r" b="b"/>
            <a:pathLst>
              <a:path w="4914900" h="3055252">
                <a:moveTo>
                  <a:pt x="101587" y="0"/>
                </a:moveTo>
                <a:lnTo>
                  <a:pt x="4813313" y="0"/>
                </a:lnTo>
                <a:cubicBezTo>
                  <a:pt x="4869418" y="0"/>
                  <a:pt x="4914900" y="30996"/>
                  <a:pt x="4914900" y="69232"/>
                </a:cubicBezTo>
                <a:lnTo>
                  <a:pt x="4914900" y="2986020"/>
                </a:lnTo>
                <a:cubicBezTo>
                  <a:pt x="4914900" y="3024256"/>
                  <a:pt x="4869418" y="3055252"/>
                  <a:pt x="4813313" y="3055252"/>
                </a:cubicBezTo>
                <a:lnTo>
                  <a:pt x="101587" y="3055252"/>
                </a:lnTo>
                <a:cubicBezTo>
                  <a:pt x="45482" y="3055252"/>
                  <a:pt x="0" y="3024256"/>
                  <a:pt x="0" y="2986020"/>
                </a:cubicBezTo>
                <a:lnTo>
                  <a:pt x="0" y="69232"/>
                </a:lnTo>
                <a:cubicBezTo>
                  <a:pt x="0" y="31022"/>
                  <a:pt x="45520" y="0"/>
                  <a:pt x="10158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2C2C"/>
              </a:gs>
              <a:gs pos="100000">
                <a:srgbClr val="2C2C2C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838200" y="443653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9525" y="38100"/>
                </a:moveTo>
                <a:cubicBezTo>
                  <a:pt x="9525" y="17085"/>
                  <a:pt x="26610" y="0"/>
                  <a:pt x="47625" y="0"/>
                </a:cubicBezTo>
                <a:lnTo>
                  <a:pt x="180975" y="0"/>
                </a:lnTo>
                <a:cubicBezTo>
                  <a:pt x="201990" y="0"/>
                  <a:pt x="219075" y="17085"/>
                  <a:pt x="219075" y="38100"/>
                </a:cubicBezTo>
                <a:lnTo>
                  <a:pt x="219075" y="266700"/>
                </a:lnTo>
                <a:cubicBezTo>
                  <a:pt x="219075" y="287715"/>
                  <a:pt x="201990" y="304800"/>
                  <a:pt x="180975" y="304800"/>
                </a:cubicBezTo>
                <a:lnTo>
                  <a:pt x="47625" y="304800"/>
                </a:lnTo>
                <a:cubicBezTo>
                  <a:pt x="26610" y="304800"/>
                  <a:pt x="9525" y="287715"/>
                  <a:pt x="9525" y="266700"/>
                </a:cubicBezTo>
                <a:lnTo>
                  <a:pt x="9525" y="38100"/>
                </a:lnTo>
                <a:close/>
                <a:moveTo>
                  <a:pt x="47625" y="38100"/>
                </a:moveTo>
                <a:lnTo>
                  <a:pt x="47625" y="219075"/>
                </a:lnTo>
                <a:lnTo>
                  <a:pt x="180975" y="219075"/>
                </a:lnTo>
                <a:lnTo>
                  <a:pt x="180975" y="38100"/>
                </a:lnTo>
                <a:lnTo>
                  <a:pt x="47625" y="38100"/>
                </a:lnTo>
                <a:close/>
                <a:moveTo>
                  <a:pt x="114300" y="280987"/>
                </a:moveTo>
                <a:cubicBezTo>
                  <a:pt x="124837" y="280987"/>
                  <a:pt x="133350" y="272475"/>
                  <a:pt x="133350" y="261937"/>
                </a:cubicBezTo>
                <a:cubicBezTo>
                  <a:pt x="133350" y="251400"/>
                  <a:pt x="124837" y="242888"/>
                  <a:pt x="114300" y="242888"/>
                </a:cubicBezTo>
                <a:cubicBezTo>
                  <a:pt x="103763" y="242888"/>
                  <a:pt x="95250" y="251400"/>
                  <a:pt x="95250" y="261937"/>
                </a:cubicBezTo>
                <a:cubicBezTo>
                  <a:pt x="95250" y="272475"/>
                  <a:pt x="103763" y="280987"/>
                  <a:pt x="114300" y="280987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295400" y="4411135"/>
            <a:ext cx="204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 (Client)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54030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39800" y="5301456"/>
            <a:ext cx="255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Technologie: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Flutter (Dart)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62000" y="593923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939800" y="5837634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Plateformes: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Android,  Web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2000" y="647541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39800" y="6323013"/>
            <a:ext cx="4330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Rôle: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Interface utilisateur, capture photo, affichage résultats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85367" y="4169835"/>
            <a:ext cx="4889500" cy="3042552"/>
          </a:xfrm>
          <a:custGeom>
            <a:avLst/>
            <a:gdLst/>
            <a:ahLst/>
            <a:cxnLst/>
            <a:rect l="l" t="t" r="r" b="b"/>
            <a:pathLst>
              <a:path w="4889500" h="3042552">
                <a:moveTo>
                  <a:pt x="101591" y="0"/>
                </a:moveTo>
                <a:lnTo>
                  <a:pt x="4787909" y="0"/>
                </a:lnTo>
                <a:cubicBezTo>
                  <a:pt x="4844016" y="0"/>
                  <a:pt x="4889500" y="31044"/>
                  <a:pt x="4889500" y="69340"/>
                </a:cubicBezTo>
                <a:lnTo>
                  <a:pt x="4889500" y="2973212"/>
                </a:lnTo>
                <a:cubicBezTo>
                  <a:pt x="4889500" y="3011508"/>
                  <a:pt x="4844016" y="3042552"/>
                  <a:pt x="4787909" y="3042552"/>
                </a:cubicBezTo>
                <a:lnTo>
                  <a:pt x="101591" y="3042552"/>
                </a:lnTo>
                <a:cubicBezTo>
                  <a:pt x="45484" y="3042552"/>
                  <a:pt x="0" y="3011508"/>
                  <a:pt x="0" y="2973212"/>
                </a:cubicBezTo>
                <a:lnTo>
                  <a:pt x="0" y="69340"/>
                </a:lnTo>
                <a:cubicBezTo>
                  <a:pt x="0" y="31044"/>
                  <a:pt x="45484" y="0"/>
                  <a:pt x="10159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C2C2C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009217" y="446193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6485467" y="4436535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(Serveur)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067" y="541999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6129867" y="5318392"/>
            <a:ext cx="288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Technologie: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FastAPI (Python)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52067" y="586303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6129867" y="5741727"/>
            <a:ext cx="151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API REST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42567" y="6373813"/>
            <a:ext cx="4279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Rôle: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Orchestration des appels IA, traitement données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841567" y="4161369"/>
            <a:ext cx="4897967" cy="2978447"/>
          </a:xfrm>
          <a:custGeom>
            <a:avLst/>
            <a:gdLst/>
            <a:ahLst/>
            <a:cxnLst/>
            <a:rect l="l" t="t" r="r" b="b"/>
            <a:pathLst>
              <a:path w="4897967" h="2978447">
                <a:moveTo>
                  <a:pt x="101605" y="0"/>
                </a:moveTo>
                <a:lnTo>
                  <a:pt x="4796361" y="0"/>
                </a:lnTo>
                <a:cubicBezTo>
                  <a:pt x="4852476" y="0"/>
                  <a:pt x="4897967" y="30337"/>
                  <a:pt x="4897967" y="67760"/>
                </a:cubicBezTo>
                <a:lnTo>
                  <a:pt x="4897967" y="2910687"/>
                </a:lnTo>
                <a:cubicBezTo>
                  <a:pt x="4897967" y="2948110"/>
                  <a:pt x="4852476" y="2978447"/>
                  <a:pt x="4796361" y="2978447"/>
                </a:cubicBezTo>
                <a:lnTo>
                  <a:pt x="101605" y="2978447"/>
                </a:lnTo>
                <a:cubicBezTo>
                  <a:pt x="45490" y="2978447"/>
                  <a:pt x="0" y="2948110"/>
                  <a:pt x="0" y="2910687"/>
                </a:cubicBezTo>
                <a:lnTo>
                  <a:pt x="0" y="67760"/>
                </a:lnTo>
                <a:cubicBezTo>
                  <a:pt x="0" y="30362"/>
                  <a:pt x="45528" y="0"/>
                  <a:pt x="10160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11118850" y="4445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5A5A5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1633200" y="4419600"/>
            <a:ext cx="168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Services Tiers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099800" y="54595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A5A5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11277600" y="5357949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HuggingFace: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Modèle de vision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099800" y="615513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A5A5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11277600" y="6053533"/>
            <a:ext cx="3035300" cy="4980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 err="1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TinyLamaa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et </a:t>
            </a:r>
            <a:r>
              <a:rPr lang="en-US" sz="1600" b="1" dirty="0" err="1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OpenRouter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LLM pour conseils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52067" y="636958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450850" y="508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4787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Technologies Utilisées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1684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2233" y="1477433"/>
            <a:ext cx="4897967" cy="2192867"/>
          </a:xfrm>
          <a:custGeom>
            <a:avLst/>
            <a:gdLst/>
            <a:ahLst/>
            <a:cxnLst/>
            <a:rect l="l" t="t" r="r" b="b"/>
            <a:pathLst>
              <a:path w="4897967" h="2192867">
                <a:moveTo>
                  <a:pt x="101596" y="0"/>
                </a:moveTo>
                <a:lnTo>
                  <a:pt x="4796371" y="0"/>
                </a:lnTo>
                <a:cubicBezTo>
                  <a:pt x="4852481" y="0"/>
                  <a:pt x="4897967" y="45486"/>
                  <a:pt x="4897967" y="101596"/>
                </a:cubicBezTo>
                <a:lnTo>
                  <a:pt x="4897967" y="2091271"/>
                </a:lnTo>
                <a:cubicBezTo>
                  <a:pt x="4897967" y="2147381"/>
                  <a:pt x="4852481" y="2192867"/>
                  <a:pt x="4796371" y="2192867"/>
                </a:cubicBezTo>
                <a:lnTo>
                  <a:pt x="101596" y="2192867"/>
                </a:lnTo>
                <a:cubicBezTo>
                  <a:pt x="45486" y="2192867"/>
                  <a:pt x="0" y="2147381"/>
                  <a:pt x="0" y="2091271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802217" y="17864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1189567" y="1735671"/>
            <a:ext cx="113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89517" y="23706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62567" y="2294471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Flutter: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Framework UI multiplateforme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89517" y="27770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062567" y="2700871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Dart: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Langage de programmation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89517" y="31834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1062567" y="3107271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Material Design 3: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Système de design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2233" y="3932769"/>
            <a:ext cx="4897967" cy="2192867"/>
          </a:xfrm>
          <a:custGeom>
            <a:avLst/>
            <a:gdLst/>
            <a:ahLst/>
            <a:cxnLst/>
            <a:rect l="l" t="t" r="r" b="b"/>
            <a:pathLst>
              <a:path w="4897967" h="2192867">
                <a:moveTo>
                  <a:pt x="101596" y="0"/>
                </a:moveTo>
                <a:lnTo>
                  <a:pt x="4796371" y="0"/>
                </a:lnTo>
                <a:cubicBezTo>
                  <a:pt x="4852481" y="0"/>
                  <a:pt x="4897967" y="45486"/>
                  <a:pt x="4897967" y="101596"/>
                </a:cubicBezTo>
                <a:lnTo>
                  <a:pt x="4897967" y="2091271"/>
                </a:lnTo>
                <a:cubicBezTo>
                  <a:pt x="4897967" y="2147381"/>
                  <a:pt x="4852481" y="2192867"/>
                  <a:pt x="4796371" y="2192867"/>
                </a:cubicBezTo>
                <a:lnTo>
                  <a:pt x="101596" y="2192867"/>
                </a:lnTo>
                <a:cubicBezTo>
                  <a:pt x="45486" y="2192867"/>
                  <a:pt x="0" y="2147381"/>
                  <a:pt x="0" y="2091271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818092" y="4241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1189567" y="4191000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89517" y="4826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1062567" y="4749800"/>
            <a:ext cx="250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Langage backend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89517" y="523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1062567" y="5156200"/>
            <a:ext cx="330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Framework web moderne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89517" y="5638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1062567" y="55626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Architecture web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76900" y="1477433"/>
            <a:ext cx="4897967" cy="2192867"/>
          </a:xfrm>
          <a:custGeom>
            <a:avLst/>
            <a:gdLst/>
            <a:ahLst/>
            <a:cxnLst/>
            <a:rect l="l" t="t" r="r" b="b"/>
            <a:pathLst>
              <a:path w="4897967" h="2192867">
                <a:moveTo>
                  <a:pt x="101596" y="0"/>
                </a:moveTo>
                <a:lnTo>
                  <a:pt x="4796371" y="0"/>
                </a:lnTo>
                <a:cubicBezTo>
                  <a:pt x="4852481" y="0"/>
                  <a:pt x="4897967" y="45486"/>
                  <a:pt x="4897967" y="101596"/>
                </a:cubicBezTo>
                <a:lnTo>
                  <a:pt x="4897967" y="2091271"/>
                </a:lnTo>
                <a:cubicBezTo>
                  <a:pt x="4897967" y="2147381"/>
                  <a:pt x="4852481" y="2192867"/>
                  <a:pt x="4796371" y="2192867"/>
                </a:cubicBezTo>
                <a:lnTo>
                  <a:pt x="101596" y="2192867"/>
                </a:lnTo>
                <a:cubicBezTo>
                  <a:pt x="45486" y="2192867"/>
                  <a:pt x="0" y="2147381"/>
                  <a:pt x="0" y="2091271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5966883" y="17864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6354233" y="1735671"/>
            <a:ext cx="105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 et ML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54183" y="23706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6227233" y="2294471"/>
            <a:ext cx="311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HuggingFace: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Modèles de vision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954183" y="27770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6227232" y="2700870"/>
            <a:ext cx="3299883" cy="359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 err="1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TinnyLamma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LLM de génération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4183" y="31834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6227233" y="3107271"/>
            <a:ext cx="252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OpenRouter: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API Gateway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76900" y="3932769"/>
            <a:ext cx="4897967" cy="2192867"/>
          </a:xfrm>
          <a:custGeom>
            <a:avLst/>
            <a:gdLst/>
            <a:ahLst/>
            <a:cxnLst/>
            <a:rect l="l" t="t" r="r" b="b"/>
            <a:pathLst>
              <a:path w="4897967" h="2192867">
                <a:moveTo>
                  <a:pt x="101596" y="0"/>
                </a:moveTo>
                <a:lnTo>
                  <a:pt x="4796371" y="0"/>
                </a:lnTo>
                <a:cubicBezTo>
                  <a:pt x="4852481" y="0"/>
                  <a:pt x="4897967" y="45486"/>
                  <a:pt x="4897967" y="101596"/>
                </a:cubicBezTo>
                <a:lnTo>
                  <a:pt x="4897967" y="2091271"/>
                </a:lnTo>
                <a:cubicBezTo>
                  <a:pt x="4897967" y="2147381"/>
                  <a:pt x="4852481" y="2192867"/>
                  <a:pt x="4796371" y="2192867"/>
                </a:cubicBezTo>
                <a:lnTo>
                  <a:pt x="101596" y="2192867"/>
                </a:lnTo>
                <a:cubicBezTo>
                  <a:pt x="45486" y="2192867"/>
                  <a:pt x="0" y="2147381"/>
                  <a:pt x="0" y="2091271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5966883" y="4241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6354233" y="4191000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Authentification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54183" y="474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6227233" y="4673600"/>
            <a:ext cx="229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Tokens de session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54183" y="515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6227233" y="5080000"/>
            <a:ext cx="275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,Password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41567" y="1477433"/>
            <a:ext cx="4897967" cy="1786467"/>
          </a:xfrm>
          <a:custGeom>
            <a:avLst/>
            <a:gdLst/>
            <a:ahLst/>
            <a:cxnLst/>
            <a:rect l="l" t="t" r="r" b="b"/>
            <a:pathLst>
              <a:path w="4897967" h="1786467">
                <a:moveTo>
                  <a:pt x="101596" y="0"/>
                </a:moveTo>
                <a:lnTo>
                  <a:pt x="4796370" y="0"/>
                </a:lnTo>
                <a:cubicBezTo>
                  <a:pt x="4852480" y="0"/>
                  <a:pt x="4897967" y="45486"/>
                  <a:pt x="4897967" y="101596"/>
                </a:cubicBezTo>
                <a:lnTo>
                  <a:pt x="4897967" y="1684870"/>
                </a:lnTo>
                <a:cubicBezTo>
                  <a:pt x="4897967" y="1740980"/>
                  <a:pt x="4852480" y="1786467"/>
                  <a:pt x="4796370" y="1786467"/>
                </a:cubicBezTo>
                <a:lnTo>
                  <a:pt x="101596" y="1786467"/>
                </a:lnTo>
                <a:cubicBezTo>
                  <a:pt x="45486" y="1786467"/>
                  <a:pt x="0" y="1740980"/>
                  <a:pt x="0" y="1684870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1" name="Shape 39"/>
          <p:cNvSpPr/>
          <p:nvPr/>
        </p:nvSpPr>
        <p:spPr>
          <a:xfrm>
            <a:off x="11147425" y="1786471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Text 40"/>
          <p:cNvSpPr/>
          <p:nvPr/>
        </p:nvSpPr>
        <p:spPr>
          <a:xfrm>
            <a:off x="11518900" y="1735671"/>
            <a:ext cx="204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 de Données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118850" y="23706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Text 42"/>
          <p:cNvSpPr/>
          <p:nvPr/>
        </p:nvSpPr>
        <p:spPr>
          <a:xfrm>
            <a:off x="11391899" y="2294471"/>
            <a:ext cx="394283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 </a:t>
            </a:r>
            <a:r>
              <a:rPr lang="en-US" sz="1600" b="1" dirty="0" err="1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SQLlite</a:t>
            </a: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BD en cas probléme 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118850" y="277707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11391900" y="2700871"/>
            <a:ext cx="275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PostgreSQL:</a:t>
            </a:r>
            <a:r>
              <a:rPr lang="en-US" sz="1600" dirty="0">
                <a:solidFill>
                  <a:srgbClr val="5A5A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Alternative SQL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08000" y="6743700"/>
            <a:ext cx="15240000" cy="1016000"/>
          </a:xfrm>
          <a:custGeom>
            <a:avLst/>
            <a:gdLst/>
            <a:ahLst/>
            <a:cxnLst/>
            <a:rect l="l" t="t" r="r" b="b"/>
            <a:pathLst>
              <a:path w="15240000" h="1016000">
                <a:moveTo>
                  <a:pt x="101600" y="0"/>
                </a:moveTo>
                <a:lnTo>
                  <a:pt x="15138400" y="0"/>
                </a:lnTo>
                <a:cubicBezTo>
                  <a:pt x="15194475" y="0"/>
                  <a:pt x="15240000" y="45525"/>
                  <a:pt x="15240000" y="101600"/>
                </a:cubicBezTo>
                <a:lnTo>
                  <a:pt x="15240000" y="914400"/>
                </a:lnTo>
                <a:cubicBezTo>
                  <a:pt x="15240000" y="970475"/>
                  <a:pt x="15194475" y="1016000"/>
                  <a:pt x="15138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730250" y="7124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B0B0B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1152393" y="6946900"/>
            <a:ext cx="2946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Justification des choix techniques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001162" y="6946900"/>
            <a:ext cx="11645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Flutter pour la performance multiplateforme • Python pour la robustesse et l'écosystème ML • FastAPI pour la modernité et la rapidité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-s3-cdn-cf.behance.net/8af1dc965c39233274fd7dee2d9451f1f188d8b6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14074" b="1407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50000">
                <a:srgbClr val="FAFAFA">
                  <a:alpha val="95000"/>
                </a:srgbClr>
              </a:gs>
              <a:gs pos="100000">
                <a:srgbClr val="FAFAFA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508000" y="1615394"/>
            <a:ext cx="3452589" cy="910772"/>
          </a:xfrm>
          <a:custGeom>
            <a:avLst/>
            <a:gdLst/>
            <a:ahLst/>
            <a:cxnLst/>
            <a:rect l="l" t="t" r="r" b="b"/>
            <a:pathLst>
              <a:path w="3452589" h="910772">
                <a:moveTo>
                  <a:pt x="132159" y="0"/>
                </a:moveTo>
                <a:lnTo>
                  <a:pt x="3320429" y="0"/>
                </a:lnTo>
                <a:cubicBezTo>
                  <a:pt x="3393419" y="0"/>
                  <a:pt x="3452589" y="58254"/>
                  <a:pt x="3452589" y="130113"/>
                </a:cubicBezTo>
                <a:lnTo>
                  <a:pt x="3452589" y="780659"/>
                </a:lnTo>
                <a:cubicBezTo>
                  <a:pt x="3452589" y="852519"/>
                  <a:pt x="3393419" y="910772"/>
                  <a:pt x="3320429" y="910772"/>
                </a:cubicBezTo>
                <a:lnTo>
                  <a:pt x="132159" y="910772"/>
                </a:lnTo>
                <a:cubicBezTo>
                  <a:pt x="59170" y="910772"/>
                  <a:pt x="0" y="852519"/>
                  <a:pt x="0" y="780659"/>
                </a:cubicBezTo>
                <a:lnTo>
                  <a:pt x="0" y="130113"/>
                </a:lnTo>
                <a:cubicBezTo>
                  <a:pt x="0" y="58302"/>
                  <a:pt x="59219" y="0"/>
                  <a:pt x="132159" y="0"/>
                </a:cubicBez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12800" y="1896008"/>
            <a:ext cx="3215750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400" b="1" kern="0" spc="12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CHAPITRE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246438"/>
            <a:ext cx="86233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000" b="1" dirty="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Conception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616743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C2C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3932138" y="8085522"/>
            <a:ext cx="1730835" cy="236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7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572</Words>
  <Application>Microsoft Office PowerPoint</Application>
  <PresentationFormat>Custom</PresentationFormat>
  <Paragraphs>176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MiSans</vt:lpstr>
      <vt:lpstr>Liter</vt:lpstr>
      <vt:lpstr>微软雅黑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 Détection d'Émotions - MoodScan</dc:title>
  <dc:subject>Application de Détection d'Émotions - MoodScan</dc:subject>
  <dc:creator>Kimi</dc:creator>
  <cp:lastModifiedBy>Zineb Nafil</cp:lastModifiedBy>
  <cp:revision>4</cp:revision>
  <dcterms:created xsi:type="dcterms:W3CDTF">2025-12-28T11:47:57Z</dcterms:created>
  <dcterms:modified xsi:type="dcterms:W3CDTF">2025-12-31T00:17:50Z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{"Label":"Application de Détection d'Émotions - MoodScan","ContentProducer":"001191110108MACG2KBH8F10000","ProduceID":"19b61b84-4422-8679-8000-00006ca42302","ReservedCode1":"","ContentPropagator":"001191110108MACG2KBH8F20000","PropagateID":"19b61b84-4422-8679-8000-00006ca42302","ReservedCode2":""}</vt:lpwstr>
  </property>
</Properties>
</file>